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0"/>
  </p:notesMasterIdLst>
  <p:sldIdLst>
    <p:sldId id="273" r:id="rId2"/>
    <p:sldId id="284" r:id="rId3"/>
    <p:sldId id="257" r:id="rId4"/>
    <p:sldId id="285" r:id="rId5"/>
    <p:sldId id="277" r:id="rId6"/>
    <p:sldId id="278" r:id="rId7"/>
    <p:sldId id="279" r:id="rId8"/>
    <p:sldId id="280"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AD1D0FB-79F5-4574-9963-8F0BDED4DE83}" v="2" dt="2024-04-01T14:08:41.13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57"/>
    <p:restoredTop sz="94671"/>
  </p:normalViewPr>
  <p:slideViewPr>
    <p:cSldViewPr snapToGrid="0" snapToObjects="1">
      <p:cViewPr varScale="1">
        <p:scale>
          <a:sx n="61" d="100"/>
          <a:sy n="61" d="100"/>
        </p:scale>
        <p:origin x="72" y="96"/>
      </p:cViewPr>
      <p:guideLst>
        <p:guide orient="horz" pos="2160"/>
        <p:guide pos="384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5/10/relationships/revisionInfo" Target="revisionInfo.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0CC7E83-BBC6-49A8-BF2B-CABA4D271D5A}" type="datetimeFigureOut">
              <a:rPr lang="en-US" smtClean="0"/>
              <a:t>8/2/2024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1C4C37B-D320-43F3-A034-A8C2241E32EE}" type="slidenum">
              <a:rPr lang="en-US" smtClean="0"/>
              <a:t>‹#›</a:t>
            </a:fld>
            <a:endParaRPr lang="en-US"/>
          </a:p>
        </p:txBody>
      </p:sp>
    </p:spTree>
    <p:extLst>
      <p:ext uri="{BB962C8B-B14F-4D97-AF65-F5344CB8AC3E}">
        <p14:creationId xmlns:p14="http://schemas.microsoft.com/office/powerpoint/2010/main" val="30417145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a:cs typeface="Calibri"/>
              </a:rPr>
              <a:t>Before we get started, has anyone ever had to engage in a crisis communications plan? If so, what was the scenario?</a:t>
            </a:r>
          </a:p>
          <a:p>
            <a:r>
              <a:rPr lang="en-US" dirty="0">
                <a:latin typeface="Calibri"/>
                <a:cs typeface="Calibri"/>
              </a:rPr>
              <a:t>Detail my own experience, 9/11 and waitress gate</a:t>
            </a:r>
          </a:p>
          <a:p>
            <a:endParaRPr lang="en-US" dirty="0">
              <a:latin typeface="Calibri"/>
              <a:cs typeface="Calibri"/>
            </a:endParaRPr>
          </a:p>
          <a:p>
            <a:endParaRPr lang="en-US" dirty="0">
              <a:latin typeface="Calibri"/>
              <a:cs typeface="Calibri"/>
            </a:endParaRPr>
          </a:p>
        </p:txBody>
      </p:sp>
      <p:sp>
        <p:nvSpPr>
          <p:cNvPr id="4" name="Slide Number Placeholder 3"/>
          <p:cNvSpPr>
            <a:spLocks noGrp="1"/>
          </p:cNvSpPr>
          <p:nvPr>
            <p:ph type="sldNum" sz="quarter" idx="5"/>
          </p:nvPr>
        </p:nvSpPr>
        <p:spPr/>
        <p:txBody>
          <a:bodyPr/>
          <a:lstStyle/>
          <a:p>
            <a:fld id="{21C4C37B-D320-43F3-A034-A8C2241E32EE}" type="slidenum">
              <a:rPr lang="en-US" smtClean="0"/>
              <a:t>2</a:t>
            </a:fld>
            <a:endParaRPr lang="en-US"/>
          </a:p>
        </p:txBody>
      </p:sp>
    </p:spTree>
    <p:extLst>
      <p:ext uri="{BB962C8B-B14F-4D97-AF65-F5344CB8AC3E}">
        <p14:creationId xmlns:p14="http://schemas.microsoft.com/office/powerpoint/2010/main" val="35476287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That's a lot of word salad to say, it's knowing what to say, when to say it and how to maintain your reputation and public trust in even the most devastating emergency. </a:t>
            </a:r>
          </a:p>
          <a:p>
            <a:endParaRPr lang="en-US" dirty="0"/>
          </a:p>
          <a:p>
            <a:r>
              <a:rPr lang="en-US"/>
              <a:t>Crisis comms was offically recognized in 1968</a:t>
            </a:r>
          </a:p>
        </p:txBody>
      </p:sp>
      <p:sp>
        <p:nvSpPr>
          <p:cNvPr id="4" name="Slide Number Placeholder 3"/>
          <p:cNvSpPr>
            <a:spLocks noGrp="1"/>
          </p:cNvSpPr>
          <p:nvPr>
            <p:ph type="sldNum" sz="quarter" idx="5"/>
          </p:nvPr>
        </p:nvSpPr>
        <p:spPr/>
        <p:txBody>
          <a:bodyPr/>
          <a:lstStyle/>
          <a:p>
            <a:fld id="{21C4C37B-D320-43F3-A034-A8C2241E32EE}" type="slidenum">
              <a:rPr lang="en-US" smtClean="0"/>
              <a:t>3</a:t>
            </a:fld>
            <a:endParaRPr lang="en-US"/>
          </a:p>
        </p:txBody>
      </p:sp>
    </p:spTree>
    <p:extLst>
      <p:ext uri="{BB962C8B-B14F-4D97-AF65-F5344CB8AC3E}">
        <p14:creationId xmlns:p14="http://schemas.microsoft.com/office/powerpoint/2010/main" val="30342979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a:ea typeface="Calibri"/>
                <a:cs typeface="Calibri"/>
              </a:rPr>
              <a:t>Recent example:</a:t>
            </a:r>
          </a:p>
          <a:p>
            <a:r>
              <a:rPr lang="en-US" dirty="0">
                <a:latin typeface="Calibri"/>
                <a:ea typeface="Calibri"/>
                <a:cs typeface="Calibri"/>
              </a:rPr>
              <a:t>Barge into Francis Scott Key bridge</a:t>
            </a:r>
          </a:p>
          <a:p>
            <a:endParaRPr lang="en-US" dirty="0">
              <a:latin typeface="Calibri"/>
              <a:ea typeface="Calibri"/>
              <a:cs typeface="Calibri"/>
            </a:endParaRPr>
          </a:p>
          <a:p>
            <a:endParaRPr lang="en-US" dirty="0">
              <a:latin typeface="Calibri"/>
              <a:ea typeface="Calibri"/>
              <a:cs typeface="Calibri"/>
            </a:endParaRPr>
          </a:p>
        </p:txBody>
      </p:sp>
      <p:sp>
        <p:nvSpPr>
          <p:cNvPr id="4" name="Slide Number Placeholder 3"/>
          <p:cNvSpPr>
            <a:spLocks noGrp="1"/>
          </p:cNvSpPr>
          <p:nvPr>
            <p:ph type="sldNum" sz="quarter" idx="5"/>
          </p:nvPr>
        </p:nvSpPr>
        <p:spPr/>
        <p:txBody>
          <a:bodyPr/>
          <a:lstStyle/>
          <a:p>
            <a:fld id="{21C4C37B-D320-43F3-A034-A8C2241E32EE}" type="slidenum">
              <a:rPr lang="en-US" smtClean="0"/>
              <a:t>8</a:t>
            </a:fld>
            <a:endParaRPr lang="en-US"/>
          </a:p>
        </p:txBody>
      </p:sp>
    </p:spTree>
    <p:extLst>
      <p:ext uri="{BB962C8B-B14F-4D97-AF65-F5344CB8AC3E}">
        <p14:creationId xmlns:p14="http://schemas.microsoft.com/office/powerpoint/2010/main" val="272164307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322387"/>
            <a:ext cx="10363200" cy="1470025"/>
          </a:xfrm>
        </p:spPr>
        <p:txBody>
          <a:bodyPr/>
          <a:lstStyle/>
          <a:p>
            <a:r>
              <a:rPr lang="en-US" dirty="0"/>
              <a:t>Click to edit Master title style</a:t>
            </a:r>
          </a:p>
        </p:txBody>
      </p:sp>
      <p:sp>
        <p:nvSpPr>
          <p:cNvPr id="3" name="Subtitle 2"/>
          <p:cNvSpPr>
            <a:spLocks noGrp="1"/>
          </p:cNvSpPr>
          <p:nvPr>
            <p:ph type="subTitle" idx="1"/>
          </p:nvPr>
        </p:nvSpPr>
        <p:spPr>
          <a:xfrm>
            <a:off x="1828800" y="3233057"/>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a:xfrm>
            <a:off x="609600" y="6466079"/>
            <a:ext cx="2844800" cy="365125"/>
          </a:xfrm>
        </p:spPr>
        <p:txBody>
          <a:bodyPr/>
          <a:lstStyle/>
          <a:p>
            <a:fld id="{45D99CEF-26A0-344F-A593-BB2434DE374E}" type="datetimeFigureOut">
              <a:rPr lang="en-US" smtClean="0">
                <a:solidFill>
                  <a:prstClr val="black">
                    <a:tint val="75000"/>
                  </a:prstClr>
                </a:solidFill>
              </a:rPr>
              <a:pPr/>
              <a:t>8/2/2024</a:t>
            </a:fld>
            <a:endParaRPr lang="en-US">
              <a:solidFill>
                <a:prstClr val="black">
                  <a:tint val="75000"/>
                </a:prstClr>
              </a:solidFill>
            </a:endParaRPr>
          </a:p>
        </p:txBody>
      </p:sp>
      <p:sp>
        <p:nvSpPr>
          <p:cNvPr id="5" name="Footer Placeholder 4"/>
          <p:cNvSpPr>
            <a:spLocks noGrp="1"/>
          </p:cNvSpPr>
          <p:nvPr>
            <p:ph type="ftr" sz="quarter" idx="11"/>
          </p:nvPr>
        </p:nvSpPr>
        <p:spPr>
          <a:xfrm>
            <a:off x="4165600" y="6466079"/>
            <a:ext cx="3860800" cy="365125"/>
          </a:xfrm>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2DF554A-95F8-5247-A312-85E2464340A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693860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5D99CEF-26A0-344F-A593-BB2434DE374E}" type="datetimeFigureOut">
              <a:rPr lang="en-US" smtClean="0">
                <a:solidFill>
                  <a:prstClr val="black">
                    <a:tint val="75000"/>
                  </a:prstClr>
                </a:solidFill>
              </a:rPr>
              <a:pPr/>
              <a:t>8/2/2024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2DF554A-95F8-5247-A312-85E2464340A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398902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963084" y="3171867"/>
            <a:ext cx="10363200" cy="1362075"/>
          </a:xfrm>
        </p:spPr>
        <p:txBody>
          <a:bodyPr anchor="t"/>
          <a:lstStyle>
            <a:lvl1pPr algn="l">
              <a:defRPr sz="4000" b="1" cap="all"/>
            </a:lvl1pPr>
          </a:lstStyle>
          <a:p>
            <a:r>
              <a:rPr lang="en-US" dirty="0"/>
              <a:t>Click to edit Master title style</a:t>
            </a:r>
          </a:p>
        </p:txBody>
      </p:sp>
      <p:sp>
        <p:nvSpPr>
          <p:cNvPr id="3" name="Text Placeholder 2"/>
          <p:cNvSpPr>
            <a:spLocks noGrp="1"/>
          </p:cNvSpPr>
          <p:nvPr>
            <p:ph type="body" idx="1"/>
          </p:nvPr>
        </p:nvSpPr>
        <p:spPr>
          <a:xfrm>
            <a:off x="963084" y="935409"/>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5D99CEF-26A0-344F-A593-BB2434DE374E}" type="datetimeFigureOut">
              <a:rPr lang="en-US" smtClean="0">
                <a:solidFill>
                  <a:prstClr val="black">
                    <a:tint val="75000"/>
                  </a:prstClr>
                </a:solidFill>
              </a:rPr>
              <a:pPr/>
              <a:t>8/2/2024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2DF554A-95F8-5247-A312-85E2464340A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483781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5D99CEF-26A0-344F-A593-BB2434DE374E}" type="datetimeFigureOut">
              <a:rPr lang="en-US" smtClean="0">
                <a:solidFill>
                  <a:prstClr val="black">
                    <a:tint val="75000"/>
                  </a:prstClr>
                </a:solidFill>
              </a:rPr>
              <a:pPr/>
              <a:t>8/2/2024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32DF554A-95F8-5247-A312-85E2464340A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279483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5D99CEF-26A0-344F-A593-BB2434DE374E}" type="datetimeFigureOut">
              <a:rPr lang="en-US" smtClean="0">
                <a:solidFill>
                  <a:prstClr val="black">
                    <a:tint val="75000"/>
                  </a:prstClr>
                </a:solidFill>
              </a:rPr>
              <a:pPr/>
              <a:t>8/2/2024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32DF554A-95F8-5247-A312-85E2464340A2}" type="slidenum">
              <a:rPr lang="en-US" smtClean="0">
                <a:solidFill>
                  <a:prstClr val="black">
                    <a:tint val="75000"/>
                  </a:prstClr>
                </a:solidFill>
              </a:rPr>
              <a:pPr/>
              <a:t>‹#›</a:t>
            </a:fld>
            <a:endParaRPr lang="en-US">
              <a:solidFill>
                <a:prstClr val="black">
                  <a:tint val="75000"/>
                </a:prstClr>
              </a:solidFill>
            </a:endParaRPr>
          </a:p>
        </p:txBody>
      </p:sp>
      <p:cxnSp>
        <p:nvCxnSpPr>
          <p:cNvPr id="11" name="Straight Connector 10"/>
          <p:cNvCxnSpPr/>
          <p:nvPr userDrawn="1"/>
        </p:nvCxnSpPr>
        <p:spPr>
          <a:xfrm>
            <a:off x="304801" y="6629400"/>
            <a:ext cx="1148334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a:xfrm>
            <a:off x="304800" y="316230"/>
            <a:ext cx="109728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a:xfrm>
            <a:off x="11704321" y="685800"/>
            <a:ext cx="83820" cy="59436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416173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5D99CEF-26A0-344F-A593-BB2434DE374E}" type="datetimeFigureOut">
              <a:rPr lang="en-US" smtClean="0">
                <a:solidFill>
                  <a:prstClr val="black">
                    <a:tint val="75000"/>
                  </a:prstClr>
                </a:solidFill>
              </a:rPr>
              <a:pPr/>
              <a:t>8/2/2024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32DF554A-95F8-5247-A312-85E2464340A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750963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5D99CEF-26A0-344F-A593-BB2434DE374E}" type="datetimeFigureOut">
              <a:rPr lang="en-US" smtClean="0">
                <a:solidFill>
                  <a:prstClr val="black">
                    <a:tint val="75000"/>
                  </a:prstClr>
                </a:solidFill>
              </a:rPr>
              <a:pPr/>
              <a:t>8/2/2024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32DF554A-95F8-5247-A312-85E2464340A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778893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5D99CEF-26A0-344F-A593-BB2434DE374E}" type="datetimeFigureOut">
              <a:rPr lang="en-US" smtClean="0">
                <a:solidFill>
                  <a:prstClr val="black">
                    <a:tint val="75000"/>
                  </a:prstClr>
                </a:solidFill>
              </a:rPr>
              <a:pPr/>
              <a:t>8/2/2024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32DF554A-95F8-5247-A312-85E2464340A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342920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5D99CEF-26A0-344F-A593-BB2434DE374E}" type="datetimeFigureOut">
              <a:rPr lang="en-US" smtClean="0">
                <a:solidFill>
                  <a:prstClr val="black">
                    <a:tint val="75000"/>
                  </a:prstClr>
                </a:solidFill>
              </a:rPr>
              <a:pPr/>
              <a:t>8/2/2024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32DF554A-95F8-5247-A312-85E2464340A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468827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5D99CEF-26A0-344F-A593-BB2434DE374E}" type="datetimeFigureOut">
              <a:rPr lang="en-US" smtClean="0">
                <a:solidFill>
                  <a:prstClr val="black">
                    <a:tint val="75000"/>
                  </a:prstClr>
                </a:solidFill>
              </a:rPr>
              <a:pPr/>
              <a:t>8/2/2024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2DF554A-95F8-5247-A312-85E2464340A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224129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5D99CEF-26A0-344F-A593-BB2434DE374E}" type="datetimeFigureOut">
              <a:rPr lang="en-US" smtClean="0">
                <a:solidFill>
                  <a:prstClr val="black">
                    <a:tint val="75000"/>
                  </a:prstClr>
                </a:solidFill>
              </a:rPr>
              <a:pPr/>
              <a:t>8/2/2024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2DF554A-95F8-5247-A312-85E2464340A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685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457200"/>
            <a:fld id="{45D99CEF-26A0-344F-A593-BB2434DE374E}" type="datetimeFigureOut">
              <a:rPr lang="en-US" smtClean="0">
                <a:solidFill>
                  <a:prstClr val="black">
                    <a:tint val="75000"/>
                  </a:prstClr>
                </a:solidFill>
              </a:rPr>
              <a:pPr defTabSz="457200"/>
              <a:t>8/2/2024</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00"/>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a:fld id="{32DF554A-95F8-5247-A312-85E2464340A2}" type="slidenum">
              <a:rPr lang="en-US" smtClean="0">
                <a:solidFill>
                  <a:prstClr val="black">
                    <a:tint val="75000"/>
                  </a:prstClr>
                </a:solidFill>
              </a:rPr>
              <a:pPr defTabSz="457200"/>
              <a:t>‹#›</a:t>
            </a:fld>
            <a:endParaRPr lang="en-US">
              <a:solidFill>
                <a:prstClr val="black">
                  <a:tint val="75000"/>
                </a:prstClr>
              </a:solidFill>
            </a:endParaRPr>
          </a:p>
        </p:txBody>
      </p:sp>
    </p:spTree>
    <p:extLst>
      <p:ext uri="{BB962C8B-B14F-4D97-AF65-F5344CB8AC3E}">
        <p14:creationId xmlns:p14="http://schemas.microsoft.com/office/powerpoint/2010/main" val="177223648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15384" y="1824265"/>
            <a:ext cx="10363200" cy="1470025"/>
          </a:xfrm>
        </p:spPr>
        <p:txBody>
          <a:bodyPr>
            <a:normAutofit/>
          </a:bodyPr>
          <a:lstStyle/>
          <a:p>
            <a:r>
              <a:rPr lang="en-US" sz="4000" dirty="0">
                <a:effectLst/>
                <a:latin typeface="Calibri"/>
                <a:ea typeface="Calibri" panose="020F0502020204030204" pitchFamily="34" charset="0"/>
                <a:cs typeface="Times New Roman"/>
              </a:rPr>
              <a:t>Crisis Communications Planning: </a:t>
            </a:r>
            <a:br>
              <a:rPr lang="en-US" sz="4000" dirty="0">
                <a:latin typeface="Calibri"/>
                <a:ea typeface="Calibri" panose="020F0502020204030204" pitchFamily="34" charset="0"/>
                <a:cs typeface="Times New Roman"/>
              </a:rPr>
            </a:br>
            <a:r>
              <a:rPr lang="en-US" sz="2800" i="1">
                <a:effectLst/>
                <a:latin typeface="Calibri"/>
                <a:ea typeface="Calibri" panose="020F0502020204030204" pitchFamily="34" charset="0"/>
                <a:cs typeface="Times New Roman"/>
              </a:rPr>
              <a:t>Safeguarding Reputation</a:t>
            </a:r>
            <a:endParaRPr lang="en-US" sz="2800" b="1" i="1" dirty="0">
              <a:solidFill>
                <a:srgbClr val="002060"/>
              </a:solidFill>
              <a:latin typeface="Calibri"/>
              <a:cs typeface="Times New Roman"/>
            </a:endParaRPr>
          </a:p>
        </p:txBody>
      </p:sp>
    </p:spTree>
    <p:extLst>
      <p:ext uri="{BB962C8B-B14F-4D97-AF65-F5344CB8AC3E}">
        <p14:creationId xmlns:p14="http://schemas.microsoft.com/office/powerpoint/2010/main" val="26189646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ABC59-6DAB-3835-D231-39C2230BE664}"/>
              </a:ext>
            </a:extLst>
          </p:cNvPr>
          <p:cNvSpPr>
            <a:spLocks noGrp="1"/>
          </p:cNvSpPr>
          <p:nvPr>
            <p:ph type="title"/>
          </p:nvPr>
        </p:nvSpPr>
        <p:spPr/>
        <p:txBody>
          <a:bodyPr/>
          <a:lstStyle/>
          <a:p>
            <a:r>
              <a:rPr lang="en-US" b="1" dirty="0">
                <a:ea typeface="Calibri"/>
                <a:cs typeface="Calibri"/>
              </a:rPr>
              <a:t>Agenda</a:t>
            </a:r>
            <a:endParaRPr lang="en-US" b="1" dirty="0"/>
          </a:p>
        </p:txBody>
      </p:sp>
      <p:sp>
        <p:nvSpPr>
          <p:cNvPr id="3" name="Content Placeholder 2">
            <a:extLst>
              <a:ext uri="{FF2B5EF4-FFF2-40B4-BE49-F238E27FC236}">
                <a16:creationId xmlns:a16="http://schemas.microsoft.com/office/drawing/2014/main" id="{68D2EAD0-776D-61C0-A70A-A58361B04590}"/>
              </a:ext>
            </a:extLst>
          </p:cNvPr>
          <p:cNvSpPr>
            <a:spLocks noGrp="1"/>
          </p:cNvSpPr>
          <p:nvPr>
            <p:ph idx="1"/>
          </p:nvPr>
        </p:nvSpPr>
        <p:spPr>
          <a:xfrm>
            <a:off x="561212" y="1251173"/>
            <a:ext cx="11663766" cy="4290645"/>
          </a:xfrm>
        </p:spPr>
        <p:txBody>
          <a:bodyPr vert="horz" lIns="91440" tIns="45720" rIns="91440" bIns="45720" rtlCol="0" anchor="t">
            <a:noAutofit/>
          </a:bodyPr>
          <a:lstStyle/>
          <a:p>
            <a:pPr marL="0" indent="0">
              <a:buNone/>
            </a:pPr>
            <a:r>
              <a:rPr lang="en-US" kern="100" dirty="0">
                <a:effectLst/>
                <a:latin typeface="Calibri"/>
                <a:ea typeface="Calibri" panose="020F0502020204030204" pitchFamily="34" charset="0"/>
                <a:cs typeface="Times New Roman"/>
              </a:rPr>
              <a:t>Today, we're going to delve into the realm of</a:t>
            </a:r>
            <a:r>
              <a:rPr lang="en-US" kern="100" dirty="0">
                <a:latin typeface="Calibri"/>
                <a:ea typeface="Calibri" panose="020F0502020204030204" pitchFamily="34" charset="0"/>
                <a:cs typeface="Times New Roman"/>
              </a:rPr>
              <a:t> Crisis Communications, including:</a:t>
            </a:r>
            <a:endParaRPr lang="en-US" dirty="0">
              <a:latin typeface="Calibri"/>
              <a:ea typeface="Calibri" panose="020F0502020204030204" pitchFamily="34" charset="0"/>
              <a:cs typeface="Times New Roman"/>
            </a:endParaRPr>
          </a:p>
          <a:p>
            <a:pPr lvl="1">
              <a:buFont typeface="Courier New"/>
              <a:buChar char="o"/>
            </a:pPr>
            <a:r>
              <a:rPr lang="en-US" kern="100" dirty="0">
                <a:effectLst/>
                <a:latin typeface="Calibri"/>
                <a:ea typeface="Calibri" panose="020F0502020204030204" pitchFamily="34" charset="0"/>
                <a:cs typeface="Times New Roman"/>
              </a:rPr>
              <a:t>exploring its definition</a:t>
            </a:r>
            <a:endParaRPr lang="en-US" dirty="0">
              <a:latin typeface="Calibri"/>
              <a:ea typeface="Calibri" panose="020F0502020204030204" pitchFamily="34" charset="0"/>
              <a:cs typeface="Times New Roman"/>
            </a:endParaRPr>
          </a:p>
          <a:p>
            <a:pPr lvl="1">
              <a:buFont typeface="Courier New"/>
              <a:buChar char="o"/>
            </a:pPr>
            <a:r>
              <a:rPr lang="en-US" kern="100" dirty="0">
                <a:latin typeface="Calibri"/>
                <a:ea typeface="Calibri" panose="020F0502020204030204" pitchFamily="34" charset="0"/>
                <a:cs typeface="Times New Roman"/>
              </a:rPr>
              <a:t>significance</a:t>
            </a:r>
            <a:endParaRPr lang="en-US" dirty="0">
              <a:latin typeface="Calibri"/>
              <a:ea typeface="Calibri" panose="020F0502020204030204" pitchFamily="34" charset="0"/>
              <a:cs typeface="Times New Roman"/>
            </a:endParaRPr>
          </a:p>
          <a:p>
            <a:pPr lvl="1">
              <a:buFont typeface="Courier New"/>
              <a:buChar char="o"/>
            </a:pPr>
            <a:r>
              <a:rPr lang="en-US" kern="100" dirty="0">
                <a:latin typeface="Calibri"/>
                <a:ea typeface="Calibri" panose="020F0502020204030204" pitchFamily="34" charset="0"/>
                <a:cs typeface="Times New Roman"/>
              </a:rPr>
              <a:t> </a:t>
            </a:r>
            <a:r>
              <a:rPr lang="en-US" kern="100" dirty="0">
                <a:effectLst/>
                <a:latin typeface="Calibri"/>
                <a:ea typeface="Calibri" panose="020F0502020204030204" pitchFamily="34" charset="0"/>
                <a:cs typeface="Times New Roman"/>
              </a:rPr>
              <a:t>crisis communications planning</a:t>
            </a:r>
            <a:endParaRPr lang="en-US" dirty="0">
              <a:latin typeface="Calibri"/>
              <a:cs typeface="Times New Roman"/>
            </a:endParaRPr>
          </a:p>
          <a:p>
            <a:pPr lvl="1">
              <a:buFont typeface="Courier New"/>
              <a:buChar char="o"/>
            </a:pPr>
            <a:r>
              <a:rPr lang="en-US" kern="100" dirty="0">
                <a:effectLst/>
                <a:latin typeface="Calibri"/>
                <a:ea typeface="Calibri" panose="020F0502020204030204" pitchFamily="34" charset="0"/>
                <a:cs typeface="Times New Roman"/>
              </a:rPr>
              <a:t>execution strategies</a:t>
            </a:r>
            <a:r>
              <a:rPr lang="en-US" kern="100" dirty="0">
                <a:latin typeface="Calibri"/>
                <a:ea typeface="Calibri" panose="020F0502020204030204" pitchFamily="34" charset="0"/>
                <a:cs typeface="Times New Roman"/>
              </a:rPr>
              <a:t> </a:t>
            </a:r>
            <a:endParaRPr lang="en-US" dirty="0">
              <a:latin typeface="Calibri"/>
              <a:ea typeface="Calibri" panose="020F0502020204030204" pitchFamily="34" charset="0"/>
              <a:cs typeface="Times New Roman"/>
            </a:endParaRPr>
          </a:p>
          <a:p>
            <a:pPr lvl="1">
              <a:buFont typeface="Courier New"/>
              <a:buChar char="o"/>
            </a:pPr>
            <a:r>
              <a:rPr lang="en-US" kern="100" dirty="0">
                <a:effectLst/>
                <a:latin typeface="Calibri"/>
                <a:ea typeface="Calibri" panose="020F0502020204030204" pitchFamily="34" charset="0"/>
                <a:cs typeface="Times New Roman"/>
              </a:rPr>
              <a:t>follow-up actions</a:t>
            </a:r>
            <a:endParaRPr lang="en-US" dirty="0">
              <a:latin typeface="Calibri"/>
              <a:cs typeface="Times New Roman"/>
            </a:endParaRPr>
          </a:p>
          <a:p>
            <a:endParaRPr lang="en-US" dirty="0"/>
          </a:p>
        </p:txBody>
      </p:sp>
    </p:spTree>
    <p:extLst>
      <p:ext uri="{BB962C8B-B14F-4D97-AF65-F5344CB8AC3E}">
        <p14:creationId xmlns:p14="http://schemas.microsoft.com/office/powerpoint/2010/main" val="34196097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1673" y="274638"/>
            <a:ext cx="11679382" cy="875289"/>
          </a:xfrm>
        </p:spPr>
        <p:txBody>
          <a:bodyPr>
            <a:noAutofit/>
          </a:bodyPr>
          <a:lstStyle/>
          <a:p>
            <a:r>
              <a:rPr lang="en-US" b="1" dirty="0">
                <a:latin typeface="Calibri"/>
                <a:cs typeface="Calibri"/>
              </a:rPr>
              <a:t>Crisis Communications – What is it? </a:t>
            </a:r>
            <a:endParaRPr lang="en-US">
              <a:latin typeface="Calibri"/>
              <a:cs typeface="Calibri"/>
            </a:endParaRPr>
          </a:p>
        </p:txBody>
      </p:sp>
      <p:sp>
        <p:nvSpPr>
          <p:cNvPr id="5" name="TextBox 4">
            <a:extLst>
              <a:ext uri="{FF2B5EF4-FFF2-40B4-BE49-F238E27FC236}">
                <a16:creationId xmlns:a16="http://schemas.microsoft.com/office/drawing/2014/main" id="{8ADC1C95-7A3E-147A-8D29-F42B317C6720}"/>
              </a:ext>
            </a:extLst>
          </p:cNvPr>
          <p:cNvSpPr txBox="1"/>
          <p:nvPr/>
        </p:nvSpPr>
        <p:spPr>
          <a:xfrm>
            <a:off x="1050586" y="1425102"/>
            <a:ext cx="10043809" cy="2862322"/>
          </a:xfrm>
          <a:prstGeom prst="rect">
            <a:avLst/>
          </a:prstGeom>
          <a:noFill/>
        </p:spPr>
        <p:txBody>
          <a:bodyPr wrap="square" lIns="91440" tIns="45720" rIns="91440" bIns="45720" anchor="t">
            <a:spAutoFit/>
          </a:bodyPr>
          <a:lstStyle/>
          <a:p>
            <a:r>
              <a:rPr lang="en-US" sz="3600" dirty="0"/>
              <a:t>“Crisis communication is the strategic practice of effectively managing and disseminating information during times of emergencies or critical events in order to minimize damage, maintain public trust, and guide appropriate actions and responses.”</a:t>
            </a:r>
          </a:p>
        </p:txBody>
      </p:sp>
    </p:spTree>
    <p:extLst>
      <p:ext uri="{BB962C8B-B14F-4D97-AF65-F5344CB8AC3E}">
        <p14:creationId xmlns:p14="http://schemas.microsoft.com/office/powerpoint/2010/main" val="17555797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AF3775-092D-565F-033B-9973BD5E5995}"/>
              </a:ext>
            </a:extLst>
          </p:cNvPr>
          <p:cNvSpPr>
            <a:spLocks noGrp="1"/>
          </p:cNvSpPr>
          <p:nvPr>
            <p:ph type="title"/>
          </p:nvPr>
        </p:nvSpPr>
        <p:spPr/>
        <p:txBody>
          <a:bodyPr>
            <a:normAutofit/>
          </a:bodyPr>
          <a:lstStyle/>
          <a:p>
            <a:r>
              <a:rPr lang="en-US" b="1" dirty="0">
                <a:ea typeface="Calibri"/>
                <a:cs typeface="Calibri"/>
              </a:rPr>
              <a:t>Why It's Important</a:t>
            </a:r>
            <a:endParaRPr lang="en-US" b="1">
              <a:cs typeface="Calibri"/>
            </a:endParaRPr>
          </a:p>
        </p:txBody>
      </p:sp>
      <p:sp>
        <p:nvSpPr>
          <p:cNvPr id="3" name="Content Placeholder 2">
            <a:extLst>
              <a:ext uri="{FF2B5EF4-FFF2-40B4-BE49-F238E27FC236}">
                <a16:creationId xmlns:a16="http://schemas.microsoft.com/office/drawing/2014/main" id="{372D6C24-9DFD-633B-EC22-5DC9EBA1534B}"/>
              </a:ext>
            </a:extLst>
          </p:cNvPr>
          <p:cNvSpPr>
            <a:spLocks noGrp="1"/>
          </p:cNvSpPr>
          <p:nvPr>
            <p:ph idx="1"/>
          </p:nvPr>
        </p:nvSpPr>
        <p:spPr>
          <a:xfrm>
            <a:off x="537713" y="1298276"/>
            <a:ext cx="11303479" cy="4094642"/>
          </a:xfrm>
        </p:spPr>
        <p:txBody>
          <a:bodyPr vert="horz" lIns="91440" tIns="45720" rIns="91440" bIns="45720" rtlCol="0" anchor="t">
            <a:noAutofit/>
          </a:bodyPr>
          <a:lstStyle/>
          <a:p>
            <a:pPr marR="0">
              <a:lnSpc>
                <a:spcPct val="107000"/>
              </a:lnSpc>
              <a:spcBef>
                <a:spcPts val="0"/>
              </a:spcBef>
              <a:spcAft>
                <a:spcPts val="800"/>
              </a:spcAft>
            </a:pPr>
            <a:r>
              <a:rPr lang="en-US" sz="2500" kern="100" dirty="0">
                <a:effectLst/>
                <a:latin typeface="Calibri"/>
                <a:ea typeface="Calibri"/>
                <a:cs typeface="Times New Roman"/>
              </a:rPr>
              <a:t>Reputation Management: Protects the reputation and credibility of the organization.</a:t>
            </a:r>
            <a:endParaRPr lang="en-US" sz="2500">
              <a:cs typeface="Calibri"/>
            </a:endParaRPr>
          </a:p>
          <a:p>
            <a:pPr marR="0">
              <a:lnSpc>
                <a:spcPct val="107000"/>
              </a:lnSpc>
              <a:spcBef>
                <a:spcPts val="0"/>
              </a:spcBef>
              <a:spcAft>
                <a:spcPts val="800"/>
              </a:spcAft>
            </a:pPr>
            <a:r>
              <a:rPr lang="en-US" sz="2500" kern="100" dirty="0">
                <a:effectLst/>
                <a:latin typeface="Calibri"/>
                <a:ea typeface="Calibri"/>
                <a:cs typeface="Times New Roman"/>
              </a:rPr>
              <a:t>Stakeholder Trust: Ensures trust and confidence among stakeholders such as customers, employees, investors, and the public.</a:t>
            </a:r>
          </a:p>
          <a:p>
            <a:pPr marR="0">
              <a:lnSpc>
                <a:spcPct val="107000"/>
              </a:lnSpc>
              <a:spcBef>
                <a:spcPts val="0"/>
              </a:spcBef>
              <a:spcAft>
                <a:spcPts val="800"/>
              </a:spcAft>
            </a:pPr>
            <a:r>
              <a:rPr lang="en-US" sz="2500" kern="100" dirty="0">
                <a:effectLst/>
                <a:latin typeface="Calibri"/>
                <a:ea typeface="Calibri"/>
                <a:cs typeface="Times New Roman"/>
              </a:rPr>
              <a:t>Legal and Financial Ramifications: Helps in minimizing legal liabilities and financial losses.</a:t>
            </a:r>
          </a:p>
          <a:p>
            <a:pPr marR="0">
              <a:lnSpc>
                <a:spcPct val="107000"/>
              </a:lnSpc>
              <a:spcBef>
                <a:spcPts val="0"/>
              </a:spcBef>
              <a:spcAft>
                <a:spcPts val="800"/>
              </a:spcAft>
            </a:pPr>
            <a:r>
              <a:rPr lang="en-US" sz="2500" kern="100" dirty="0">
                <a:effectLst/>
                <a:latin typeface="Calibri"/>
                <a:ea typeface="Calibri"/>
                <a:cs typeface="Times New Roman"/>
              </a:rPr>
              <a:t>Operational Continuity: Facilitates the continuation of operations during crises.</a:t>
            </a:r>
          </a:p>
          <a:p>
            <a:pPr marR="0">
              <a:lnSpc>
                <a:spcPct val="107000"/>
              </a:lnSpc>
              <a:spcBef>
                <a:spcPts val="0"/>
              </a:spcBef>
              <a:spcAft>
                <a:spcPts val="800"/>
              </a:spcAft>
            </a:pPr>
            <a:r>
              <a:rPr lang="en-US" sz="2500" kern="100" dirty="0">
                <a:effectLst/>
                <a:latin typeface="Calibri"/>
                <a:ea typeface="Calibri" panose="020F0502020204030204" pitchFamily="34" charset="0"/>
                <a:cs typeface="Times New Roman"/>
              </a:rPr>
              <a:t>Competitive Advantage: Provides a competitive edge by demonstrating preparedness and resilience.</a:t>
            </a:r>
          </a:p>
          <a:p>
            <a:endParaRPr lang="en-US" dirty="0"/>
          </a:p>
        </p:txBody>
      </p:sp>
    </p:spTree>
    <p:extLst>
      <p:ext uri="{BB962C8B-B14F-4D97-AF65-F5344CB8AC3E}">
        <p14:creationId xmlns:p14="http://schemas.microsoft.com/office/powerpoint/2010/main" val="41942653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31CD67-205C-9CBD-CC34-0CEFA955273A}"/>
              </a:ext>
            </a:extLst>
          </p:cNvPr>
          <p:cNvSpPr>
            <a:spLocks noGrp="1"/>
          </p:cNvSpPr>
          <p:nvPr>
            <p:ph type="title"/>
          </p:nvPr>
        </p:nvSpPr>
        <p:spPr>
          <a:xfrm>
            <a:off x="451449" y="58978"/>
            <a:ext cx="10972800" cy="1143000"/>
          </a:xfrm>
        </p:spPr>
        <p:txBody>
          <a:bodyPr>
            <a:normAutofit/>
          </a:bodyPr>
          <a:lstStyle/>
          <a:p>
            <a:r>
              <a:rPr lang="en-US" b="1" dirty="0">
                <a:ea typeface="Calibri"/>
                <a:cs typeface="Calibri"/>
              </a:rPr>
              <a:t>Steps for Writing a Plan</a:t>
            </a:r>
            <a:endParaRPr lang="en-US" b="1">
              <a:cs typeface="Calibri"/>
            </a:endParaRPr>
          </a:p>
        </p:txBody>
      </p:sp>
      <p:sp>
        <p:nvSpPr>
          <p:cNvPr id="3" name="Content Placeholder 2">
            <a:extLst>
              <a:ext uri="{FF2B5EF4-FFF2-40B4-BE49-F238E27FC236}">
                <a16:creationId xmlns:a16="http://schemas.microsoft.com/office/drawing/2014/main" id="{19B7BA98-A9EA-7EF0-C2BB-F13ED9A2F191}"/>
              </a:ext>
            </a:extLst>
          </p:cNvPr>
          <p:cNvSpPr>
            <a:spLocks noGrp="1"/>
          </p:cNvSpPr>
          <p:nvPr>
            <p:ph idx="1"/>
          </p:nvPr>
        </p:nvSpPr>
        <p:spPr>
          <a:xfrm>
            <a:off x="194692" y="1352278"/>
            <a:ext cx="11864195" cy="4525963"/>
          </a:xfrm>
        </p:spPr>
        <p:txBody>
          <a:bodyPr vert="horz" lIns="91440" tIns="45720" rIns="91440" bIns="45720" rtlCol="0" anchor="t">
            <a:noAutofit/>
          </a:bodyPr>
          <a:lstStyle/>
          <a:p>
            <a:pPr marR="0">
              <a:lnSpc>
                <a:spcPct val="107000"/>
              </a:lnSpc>
              <a:spcBef>
                <a:spcPts val="0"/>
              </a:spcBef>
              <a:spcAft>
                <a:spcPts val="800"/>
              </a:spcAft>
            </a:pPr>
            <a:r>
              <a:rPr lang="en-US" sz="2000" kern="100" dirty="0">
                <a:effectLst/>
                <a:latin typeface="Calibri"/>
                <a:ea typeface="Calibri" panose="020F0502020204030204" pitchFamily="34" charset="0"/>
                <a:cs typeface="Times New Roman"/>
              </a:rPr>
              <a:t>Risk Assessment: Identify potential crises and their impact on the organization.</a:t>
            </a:r>
            <a:endParaRPr lang="en-US" sz="2000">
              <a:cs typeface="Calibri"/>
            </a:endParaRPr>
          </a:p>
          <a:p>
            <a:pPr marR="0">
              <a:lnSpc>
                <a:spcPct val="107000"/>
              </a:lnSpc>
              <a:spcBef>
                <a:spcPts val="0"/>
              </a:spcBef>
              <a:spcAft>
                <a:spcPts val="800"/>
              </a:spcAft>
            </a:pPr>
            <a:r>
              <a:rPr lang="en-US" sz="2000" kern="100" dirty="0">
                <a:effectLst/>
                <a:latin typeface="Calibri"/>
                <a:ea typeface="Calibri" panose="020F0502020204030204" pitchFamily="34" charset="0"/>
                <a:cs typeface="Times New Roman"/>
              </a:rPr>
              <a:t>Establish a Crisis Team: Form a dedicated team comprising key decision-makers and communication experts.</a:t>
            </a:r>
          </a:p>
          <a:p>
            <a:pPr marR="0">
              <a:lnSpc>
                <a:spcPct val="107000"/>
              </a:lnSpc>
              <a:spcBef>
                <a:spcPts val="0"/>
              </a:spcBef>
              <a:spcAft>
                <a:spcPts val="800"/>
              </a:spcAft>
            </a:pPr>
            <a:r>
              <a:rPr lang="en-US" sz="2000" kern="100" dirty="0">
                <a:effectLst/>
                <a:latin typeface="Calibri"/>
                <a:ea typeface="Calibri" panose="020F0502020204030204" pitchFamily="34" charset="0"/>
                <a:cs typeface="Times New Roman"/>
              </a:rPr>
              <a:t>Develop a Communication Policy: Define communication protocols, channels, and messaging frameworks.</a:t>
            </a:r>
          </a:p>
          <a:p>
            <a:pPr marR="0">
              <a:lnSpc>
                <a:spcPct val="107000"/>
              </a:lnSpc>
              <a:spcBef>
                <a:spcPts val="0"/>
              </a:spcBef>
              <a:spcAft>
                <a:spcPts val="800"/>
              </a:spcAft>
            </a:pPr>
            <a:r>
              <a:rPr lang="en-US" sz="2000" kern="100" dirty="0">
                <a:effectLst/>
                <a:latin typeface="Calibri"/>
                <a:ea typeface="Calibri" panose="020F0502020204030204" pitchFamily="34" charset="0"/>
                <a:cs typeface="Times New Roman"/>
              </a:rPr>
              <a:t>Create Response Protocols: Outline steps for immediate response, including escalation procedures and designated spokespersons.</a:t>
            </a:r>
          </a:p>
          <a:p>
            <a:pPr marR="0">
              <a:lnSpc>
                <a:spcPct val="107000"/>
              </a:lnSpc>
              <a:spcBef>
                <a:spcPts val="0"/>
              </a:spcBef>
              <a:spcAft>
                <a:spcPts val="800"/>
              </a:spcAft>
            </a:pPr>
            <a:r>
              <a:rPr lang="en-US" sz="2000" kern="100" dirty="0">
                <a:effectLst/>
                <a:latin typeface="Calibri"/>
                <a:ea typeface="Calibri" panose="020F0502020204030204" pitchFamily="34" charset="0"/>
                <a:cs typeface="Times New Roman"/>
              </a:rPr>
              <a:t>Draft Messaging Templates: Prepare pre-approved messages for various scenarios.</a:t>
            </a:r>
          </a:p>
          <a:p>
            <a:pPr marR="0">
              <a:lnSpc>
                <a:spcPct val="107000"/>
              </a:lnSpc>
              <a:spcBef>
                <a:spcPts val="0"/>
              </a:spcBef>
              <a:spcAft>
                <a:spcPts val="800"/>
              </a:spcAft>
            </a:pPr>
            <a:r>
              <a:rPr lang="en-US" sz="2000" kern="100" dirty="0">
                <a:effectLst/>
                <a:latin typeface="Calibri"/>
                <a:ea typeface="Calibri" panose="020F0502020204030204" pitchFamily="34" charset="0"/>
                <a:cs typeface="Times New Roman"/>
              </a:rPr>
              <a:t>Train and Educate: Conduct regular training sessions to ensure all stakeholders are familiar with the plan and their roles.</a:t>
            </a:r>
          </a:p>
          <a:p>
            <a:pPr marR="0">
              <a:lnSpc>
                <a:spcPct val="107000"/>
              </a:lnSpc>
              <a:spcBef>
                <a:spcPts val="0"/>
              </a:spcBef>
              <a:spcAft>
                <a:spcPts val="800"/>
              </a:spcAft>
            </a:pPr>
            <a:r>
              <a:rPr lang="en-US" sz="2000" kern="100" dirty="0">
                <a:effectLst/>
                <a:latin typeface="Calibri"/>
                <a:ea typeface="Calibri" panose="020F0502020204030204" pitchFamily="34" charset="0"/>
                <a:cs typeface="Times New Roman"/>
              </a:rPr>
              <a:t>Test and Review: Periodically evaluate and update the plan based on evolving risks and lessons learned.</a:t>
            </a:r>
          </a:p>
          <a:p>
            <a:endParaRPr lang="en-US" dirty="0"/>
          </a:p>
        </p:txBody>
      </p:sp>
    </p:spTree>
    <p:extLst>
      <p:ext uri="{BB962C8B-B14F-4D97-AF65-F5344CB8AC3E}">
        <p14:creationId xmlns:p14="http://schemas.microsoft.com/office/powerpoint/2010/main" val="38300117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0264A8-DF91-4DFD-53EC-09BA1029F050}"/>
              </a:ext>
            </a:extLst>
          </p:cNvPr>
          <p:cNvSpPr>
            <a:spLocks noGrp="1"/>
          </p:cNvSpPr>
          <p:nvPr>
            <p:ph type="title"/>
          </p:nvPr>
        </p:nvSpPr>
        <p:spPr>
          <a:xfrm>
            <a:off x="365185" y="274638"/>
            <a:ext cx="11461630" cy="1143000"/>
          </a:xfrm>
        </p:spPr>
        <p:txBody>
          <a:bodyPr>
            <a:noAutofit/>
          </a:bodyPr>
          <a:lstStyle/>
          <a:p>
            <a:r>
              <a:rPr lang="en-US" b="1" dirty="0">
                <a:ea typeface="Calibri"/>
                <a:cs typeface="Calibri"/>
              </a:rPr>
              <a:t>How to Execute Your Crisis Communication Plan</a:t>
            </a:r>
            <a:endParaRPr lang="en-US" b="1" dirty="0"/>
          </a:p>
        </p:txBody>
      </p:sp>
      <p:sp>
        <p:nvSpPr>
          <p:cNvPr id="3" name="Content Placeholder 2">
            <a:extLst>
              <a:ext uri="{FF2B5EF4-FFF2-40B4-BE49-F238E27FC236}">
                <a16:creationId xmlns:a16="http://schemas.microsoft.com/office/drawing/2014/main" id="{211AE745-99DC-6E4B-1362-0C0C40A006E7}"/>
              </a:ext>
            </a:extLst>
          </p:cNvPr>
          <p:cNvSpPr>
            <a:spLocks noGrp="1"/>
          </p:cNvSpPr>
          <p:nvPr>
            <p:ph idx="1"/>
          </p:nvPr>
        </p:nvSpPr>
        <p:spPr>
          <a:xfrm>
            <a:off x="724619" y="1470805"/>
            <a:ext cx="10972800" cy="4094643"/>
          </a:xfrm>
        </p:spPr>
        <p:txBody>
          <a:bodyPr vert="horz" lIns="91440" tIns="45720" rIns="91440" bIns="45720" rtlCol="0" anchor="t">
            <a:noAutofit/>
          </a:bodyPr>
          <a:lstStyle/>
          <a:p>
            <a:pPr marL="285750" marR="0" indent="-285750">
              <a:lnSpc>
                <a:spcPct val="107000"/>
              </a:lnSpc>
              <a:spcBef>
                <a:spcPts val="0"/>
              </a:spcBef>
              <a:spcAft>
                <a:spcPts val="800"/>
              </a:spcAft>
            </a:pPr>
            <a:r>
              <a:rPr lang="en-US" sz="2200" kern="100" dirty="0">
                <a:effectLst/>
                <a:latin typeface="Calibri"/>
                <a:ea typeface="Calibri" panose="020F0502020204030204" pitchFamily="34" charset="0"/>
                <a:cs typeface="Times New Roman"/>
              </a:rPr>
              <a:t>Early Detection: Monitor for potential crises through media monitoring, social listening, and internal reporting mechanisms.</a:t>
            </a:r>
            <a:endParaRPr lang="en-US" sz="2200" kern="100" dirty="0">
              <a:effectLst/>
              <a:latin typeface="Calibri"/>
              <a:ea typeface="Calibri" panose="020F0502020204030204" pitchFamily="34" charset="0"/>
              <a:cs typeface="Times New Roman" panose="02020603050405020304" pitchFamily="18" charset="0"/>
            </a:endParaRPr>
          </a:p>
          <a:p>
            <a:pPr marL="285750" marR="0" indent="-285750">
              <a:lnSpc>
                <a:spcPct val="107000"/>
              </a:lnSpc>
              <a:spcBef>
                <a:spcPts val="0"/>
              </a:spcBef>
              <a:spcAft>
                <a:spcPts val="800"/>
              </a:spcAft>
            </a:pPr>
            <a:r>
              <a:rPr lang="en-US" sz="2200" kern="100" dirty="0">
                <a:effectLst/>
                <a:latin typeface="Calibri"/>
                <a:ea typeface="Calibri"/>
                <a:cs typeface="Times New Roman"/>
              </a:rPr>
              <a:t>Rapid Response: Activate the crisis team and execute predefined protocols promptly.</a:t>
            </a:r>
          </a:p>
          <a:p>
            <a:pPr marL="285750" marR="0" indent="-285750">
              <a:lnSpc>
                <a:spcPct val="107000"/>
              </a:lnSpc>
              <a:spcBef>
                <a:spcPts val="0"/>
              </a:spcBef>
              <a:spcAft>
                <a:spcPts val="800"/>
              </a:spcAft>
            </a:pPr>
            <a:r>
              <a:rPr lang="en-US" sz="2200" kern="100" dirty="0">
                <a:effectLst/>
                <a:latin typeface="Calibri"/>
                <a:ea typeface="Calibri"/>
                <a:cs typeface="Times New Roman"/>
              </a:rPr>
              <a:t>Transparent Communication: Provide timely and accurate information to stakeholders, maintaining transparency and honesty.</a:t>
            </a:r>
          </a:p>
          <a:p>
            <a:pPr marL="285750" marR="0" indent="-285750">
              <a:lnSpc>
                <a:spcPct val="107000"/>
              </a:lnSpc>
              <a:spcBef>
                <a:spcPts val="0"/>
              </a:spcBef>
              <a:spcAft>
                <a:spcPts val="800"/>
              </a:spcAft>
            </a:pPr>
            <a:r>
              <a:rPr lang="en-US" sz="2200" kern="100" dirty="0">
                <a:effectLst/>
                <a:latin typeface="Calibri"/>
                <a:ea typeface="Calibri"/>
                <a:cs typeface="Times New Roman"/>
              </a:rPr>
              <a:t>Consistent Messaging: Ensure consistency in messaging across all communication channels.</a:t>
            </a:r>
          </a:p>
          <a:p>
            <a:pPr marL="285750" marR="0" indent="-285750">
              <a:lnSpc>
                <a:spcPct val="107000"/>
              </a:lnSpc>
              <a:spcBef>
                <a:spcPts val="0"/>
              </a:spcBef>
              <a:spcAft>
                <a:spcPts val="800"/>
              </a:spcAft>
            </a:pPr>
            <a:r>
              <a:rPr lang="en-US" sz="2200" kern="100" dirty="0">
                <a:effectLst/>
                <a:latin typeface="Calibri"/>
                <a:ea typeface="Calibri"/>
                <a:cs typeface="Times New Roman"/>
              </a:rPr>
              <a:t>Empathy and Compassion: Demonstrate empathy towards those affected by the crisis.</a:t>
            </a:r>
          </a:p>
          <a:p>
            <a:pPr marL="285750" marR="0" indent="-285750">
              <a:lnSpc>
                <a:spcPct val="107000"/>
              </a:lnSpc>
              <a:spcBef>
                <a:spcPts val="0"/>
              </a:spcBef>
              <a:spcAft>
                <a:spcPts val="800"/>
              </a:spcAft>
            </a:pPr>
            <a:r>
              <a:rPr lang="en-US" sz="2200" kern="100" dirty="0">
                <a:effectLst/>
                <a:latin typeface="Calibri"/>
                <a:ea typeface="Calibri" panose="020F0502020204030204" pitchFamily="34" charset="0"/>
                <a:cs typeface="Times New Roman"/>
              </a:rPr>
              <a:t>Adaptability: Be prepared to adjust strategies based on the evolving nature of the crisis.</a:t>
            </a:r>
          </a:p>
          <a:p>
            <a:endParaRPr lang="en-US" dirty="0"/>
          </a:p>
        </p:txBody>
      </p:sp>
    </p:spTree>
    <p:extLst>
      <p:ext uri="{BB962C8B-B14F-4D97-AF65-F5344CB8AC3E}">
        <p14:creationId xmlns:p14="http://schemas.microsoft.com/office/powerpoint/2010/main" val="39641854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9CEB5F-0D1B-2C82-FB57-FEC25A3B6580}"/>
              </a:ext>
            </a:extLst>
          </p:cNvPr>
          <p:cNvSpPr>
            <a:spLocks noGrp="1"/>
          </p:cNvSpPr>
          <p:nvPr>
            <p:ph type="title"/>
          </p:nvPr>
        </p:nvSpPr>
        <p:spPr/>
        <p:txBody>
          <a:bodyPr>
            <a:normAutofit/>
          </a:bodyPr>
          <a:lstStyle/>
          <a:p>
            <a:r>
              <a:rPr lang="en-US" b="1" dirty="0">
                <a:ea typeface="Calibri"/>
                <a:cs typeface="Calibri"/>
              </a:rPr>
              <a:t>Follow-up Actions</a:t>
            </a:r>
            <a:endParaRPr lang="en-US" b="1" dirty="0">
              <a:cs typeface="Calibri"/>
            </a:endParaRPr>
          </a:p>
        </p:txBody>
      </p:sp>
      <p:sp>
        <p:nvSpPr>
          <p:cNvPr id="3" name="Content Placeholder 2">
            <a:extLst>
              <a:ext uri="{FF2B5EF4-FFF2-40B4-BE49-F238E27FC236}">
                <a16:creationId xmlns:a16="http://schemas.microsoft.com/office/drawing/2014/main" id="{0E2B66A1-80C0-991A-24E4-F2248D77CC3B}"/>
              </a:ext>
            </a:extLst>
          </p:cNvPr>
          <p:cNvSpPr>
            <a:spLocks noGrp="1"/>
          </p:cNvSpPr>
          <p:nvPr>
            <p:ph idx="1"/>
          </p:nvPr>
        </p:nvSpPr>
        <p:spPr>
          <a:xfrm>
            <a:off x="408317" y="1226390"/>
            <a:ext cx="11634158" cy="4525963"/>
          </a:xfrm>
        </p:spPr>
        <p:txBody>
          <a:bodyPr vert="horz" lIns="91440" tIns="45720" rIns="91440" bIns="45720" rtlCol="0" anchor="t">
            <a:noAutofit/>
          </a:bodyPr>
          <a:lstStyle/>
          <a:p>
            <a:pPr marR="0">
              <a:lnSpc>
                <a:spcPct val="107000"/>
              </a:lnSpc>
              <a:spcBef>
                <a:spcPts val="0"/>
              </a:spcBef>
              <a:spcAft>
                <a:spcPts val="800"/>
              </a:spcAft>
            </a:pPr>
            <a:r>
              <a:rPr lang="en-US" sz="2400" kern="100" dirty="0">
                <a:effectLst/>
                <a:latin typeface="Calibri"/>
                <a:ea typeface="Calibri" panose="020F0502020204030204" pitchFamily="34" charset="0"/>
                <a:cs typeface="Times New Roman"/>
              </a:rPr>
              <a:t>Evaluation: Assess the effectiveness of the crisis response and communication strategies.</a:t>
            </a:r>
            <a:endParaRPr lang="en-US" sz="2400" kern="100" dirty="0">
              <a:effectLst/>
              <a:latin typeface="Calibri" panose="020F0502020204030204" pitchFamily="34" charset="0"/>
              <a:ea typeface="Calibri" panose="020F0502020204030204" pitchFamily="34" charset="0"/>
              <a:cs typeface="Times New Roman"/>
            </a:endParaRPr>
          </a:p>
          <a:p>
            <a:pPr marR="0">
              <a:lnSpc>
                <a:spcPct val="107000"/>
              </a:lnSpc>
              <a:spcBef>
                <a:spcPts val="0"/>
              </a:spcBef>
              <a:spcAft>
                <a:spcPts val="800"/>
              </a:spcAft>
            </a:pPr>
            <a:r>
              <a:rPr lang="en-US" sz="2400" kern="100" dirty="0">
                <a:effectLst/>
                <a:latin typeface="Calibri"/>
                <a:ea typeface="Calibri" panose="020F0502020204030204" pitchFamily="34" charset="0"/>
                <a:cs typeface="Times New Roman"/>
              </a:rPr>
              <a:t>Learning and Improvement: Identify areas for improvement and update the crisis communication plan accordingly.</a:t>
            </a:r>
            <a:endParaRPr lang="en-US" sz="2400" kern="100" dirty="0">
              <a:effectLst/>
              <a:latin typeface="Calibri" panose="020F0502020204030204" pitchFamily="34" charset="0"/>
              <a:ea typeface="Calibri" panose="020F0502020204030204" pitchFamily="34" charset="0"/>
              <a:cs typeface="Times New Roman"/>
            </a:endParaRPr>
          </a:p>
          <a:p>
            <a:pPr marR="0">
              <a:lnSpc>
                <a:spcPct val="107000"/>
              </a:lnSpc>
              <a:spcBef>
                <a:spcPts val="0"/>
              </a:spcBef>
              <a:spcAft>
                <a:spcPts val="800"/>
              </a:spcAft>
            </a:pPr>
            <a:r>
              <a:rPr lang="en-US" sz="2400" kern="100" dirty="0">
                <a:effectLst/>
                <a:latin typeface="Calibri"/>
                <a:ea typeface="Calibri" panose="020F0502020204030204" pitchFamily="34" charset="0"/>
                <a:cs typeface="Times New Roman"/>
              </a:rPr>
              <a:t>Reputation Repair: Implement measures to rebuild trust and reputation post-crisis.</a:t>
            </a:r>
            <a:endParaRPr lang="en-US" sz="2400" kern="100" dirty="0">
              <a:effectLst/>
              <a:latin typeface="Calibri" panose="020F0502020204030204" pitchFamily="34" charset="0"/>
              <a:ea typeface="Calibri" panose="020F0502020204030204" pitchFamily="34" charset="0"/>
              <a:cs typeface="Times New Roman"/>
            </a:endParaRPr>
          </a:p>
          <a:p>
            <a:pPr marR="0">
              <a:lnSpc>
                <a:spcPct val="107000"/>
              </a:lnSpc>
              <a:spcBef>
                <a:spcPts val="0"/>
              </a:spcBef>
              <a:spcAft>
                <a:spcPts val="800"/>
              </a:spcAft>
            </a:pPr>
            <a:r>
              <a:rPr lang="en-US" sz="2400" kern="100" dirty="0">
                <a:effectLst/>
                <a:latin typeface="Calibri"/>
                <a:ea typeface="Calibri" panose="020F0502020204030204" pitchFamily="34" charset="0"/>
                <a:cs typeface="Times New Roman"/>
              </a:rPr>
              <a:t>Stakeholder Engagement: Engage with stakeholders to address concerns and rebuild relationships.</a:t>
            </a:r>
            <a:endParaRPr lang="en-US" sz="2400" kern="100" dirty="0">
              <a:effectLst/>
              <a:latin typeface="Calibri" panose="020F0502020204030204" pitchFamily="34" charset="0"/>
              <a:ea typeface="Calibri" panose="020F0502020204030204" pitchFamily="34" charset="0"/>
              <a:cs typeface="Times New Roman"/>
            </a:endParaRPr>
          </a:p>
          <a:p>
            <a:pPr marR="0">
              <a:lnSpc>
                <a:spcPct val="107000"/>
              </a:lnSpc>
              <a:spcBef>
                <a:spcPts val="0"/>
              </a:spcBef>
              <a:spcAft>
                <a:spcPts val="800"/>
              </a:spcAft>
            </a:pPr>
            <a:r>
              <a:rPr lang="en-US" sz="2400" kern="100" dirty="0">
                <a:effectLst/>
                <a:latin typeface="Calibri"/>
                <a:ea typeface="Calibri" panose="020F0502020204030204" pitchFamily="34" charset="0"/>
                <a:cs typeface="Times New Roman"/>
              </a:rPr>
              <a:t>Continuous Monitoring: Remain vigilant for any lingering effects or potential recurrence of the crisis.</a:t>
            </a:r>
            <a:endParaRPr lang="en-US" sz="2400" kern="100" dirty="0">
              <a:effectLst/>
              <a:latin typeface="Calibri" panose="020F0502020204030204" pitchFamily="34" charset="0"/>
              <a:ea typeface="Calibri" panose="020F0502020204030204" pitchFamily="34" charset="0"/>
              <a:cs typeface="Times New Roman"/>
            </a:endParaRPr>
          </a:p>
          <a:p>
            <a:endParaRPr lang="en-US" dirty="0"/>
          </a:p>
        </p:txBody>
      </p:sp>
    </p:spTree>
    <p:extLst>
      <p:ext uri="{BB962C8B-B14F-4D97-AF65-F5344CB8AC3E}">
        <p14:creationId xmlns:p14="http://schemas.microsoft.com/office/powerpoint/2010/main" val="36954620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E418EB-2597-EC8C-97A3-BB883A116B47}"/>
              </a:ext>
            </a:extLst>
          </p:cNvPr>
          <p:cNvSpPr>
            <a:spLocks noGrp="1"/>
          </p:cNvSpPr>
          <p:nvPr>
            <p:ph type="title"/>
          </p:nvPr>
        </p:nvSpPr>
        <p:spPr/>
        <p:txBody>
          <a:bodyPr/>
          <a:lstStyle/>
          <a:p>
            <a:r>
              <a:rPr lang="en-US" b="1" dirty="0"/>
              <a:t>Summation and Questions</a:t>
            </a:r>
          </a:p>
        </p:txBody>
      </p:sp>
      <p:sp>
        <p:nvSpPr>
          <p:cNvPr id="3" name="Content Placeholder 2">
            <a:extLst>
              <a:ext uri="{FF2B5EF4-FFF2-40B4-BE49-F238E27FC236}">
                <a16:creationId xmlns:a16="http://schemas.microsoft.com/office/drawing/2014/main" id="{0F32B816-D509-6743-1DC6-F376297454C2}"/>
              </a:ext>
            </a:extLst>
          </p:cNvPr>
          <p:cNvSpPr>
            <a:spLocks noGrp="1"/>
          </p:cNvSpPr>
          <p:nvPr>
            <p:ph idx="1"/>
          </p:nvPr>
        </p:nvSpPr>
        <p:spPr/>
        <p:txBody>
          <a:bodyPr vert="horz" lIns="91440" tIns="45720" rIns="91440" bIns="45720" rtlCol="0" anchor="t">
            <a:normAutofit/>
          </a:bodyPr>
          <a:lstStyle/>
          <a:p>
            <a:pPr marL="0" indent="0">
              <a:buNone/>
            </a:pPr>
            <a:r>
              <a:rPr lang="en-US" sz="2400" kern="100" dirty="0">
                <a:ea typeface="Calibri"/>
                <a:cs typeface="Times New Roman"/>
              </a:rPr>
              <a:t>Crisis communications </a:t>
            </a:r>
            <a:r>
              <a:rPr lang="en-US" sz="2400" kern="100" dirty="0">
                <a:effectLst/>
                <a:ea typeface="Calibri"/>
                <a:cs typeface="Times New Roman"/>
              </a:rPr>
              <a:t>planning is an essential aspect of organizational resilience and reputation management.</a:t>
            </a:r>
            <a:r>
              <a:rPr lang="en-US" sz="2400" kern="100" dirty="0">
                <a:ea typeface="Calibri"/>
                <a:cs typeface="Times New Roman"/>
              </a:rPr>
              <a:t> </a:t>
            </a:r>
            <a:endParaRPr lang="en-US" sz="4000" dirty="0"/>
          </a:p>
          <a:p>
            <a:pPr marL="0" indent="0">
              <a:buNone/>
            </a:pPr>
            <a:endParaRPr lang="en-US" sz="2400" kern="100" dirty="0">
              <a:effectLst/>
              <a:ea typeface="Calibri"/>
              <a:cs typeface="Times New Roman"/>
            </a:endParaRPr>
          </a:p>
          <a:p>
            <a:pPr marL="0" indent="0">
              <a:buNone/>
            </a:pPr>
            <a:r>
              <a:rPr lang="en-US" sz="2400" kern="100" dirty="0">
                <a:effectLst/>
                <a:ea typeface="Calibri"/>
                <a:cs typeface="Times New Roman"/>
              </a:rPr>
              <a:t>By proactively preparing for crises and executing well-defined strategies, organizations can navigate through turbulent times while safeguarding their credibility, trust, and operations.</a:t>
            </a:r>
            <a:endParaRPr lang="en-US" sz="4000" dirty="0"/>
          </a:p>
          <a:p>
            <a:endParaRPr lang="en-US" dirty="0"/>
          </a:p>
        </p:txBody>
      </p:sp>
    </p:spTree>
    <p:extLst>
      <p:ext uri="{BB962C8B-B14F-4D97-AF65-F5344CB8AC3E}">
        <p14:creationId xmlns:p14="http://schemas.microsoft.com/office/powerpoint/2010/main" val="213676354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5639</TotalTime>
  <Words>568</Words>
  <Application>Microsoft Office PowerPoint</Application>
  <PresentationFormat>Widescreen</PresentationFormat>
  <Paragraphs>51</Paragraphs>
  <Slides>8</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Aptos</vt:lpstr>
      <vt:lpstr>Arial</vt:lpstr>
      <vt:lpstr>Calibri</vt:lpstr>
      <vt:lpstr>Courier New</vt:lpstr>
      <vt:lpstr>Office Theme</vt:lpstr>
      <vt:lpstr>Crisis Communications Planning:  Safeguarding Reputation</vt:lpstr>
      <vt:lpstr>Agenda</vt:lpstr>
      <vt:lpstr>Crisis Communications – What is it? </vt:lpstr>
      <vt:lpstr>Why It's Important</vt:lpstr>
      <vt:lpstr>Steps for Writing a Plan</vt:lpstr>
      <vt:lpstr>How to Execute Your Crisis Communication Plan</vt:lpstr>
      <vt:lpstr>Follow-up Actions</vt:lpstr>
      <vt:lpstr>Summation and 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Harry</dc:creator>
  <cp:lastModifiedBy>Michele Sewart</cp:lastModifiedBy>
  <cp:revision>202</cp:revision>
  <dcterms:created xsi:type="dcterms:W3CDTF">2016-08-12T13:44:56Z</dcterms:created>
  <dcterms:modified xsi:type="dcterms:W3CDTF">2024-08-02T13:44:56Z</dcterms:modified>
</cp:coreProperties>
</file>